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7" r:id="rId6"/>
    <p:sldId id="268" r:id="rId7"/>
    <p:sldId id="262" r:id="rId8"/>
    <p:sldId id="263" r:id="rId9"/>
    <p:sldId id="264" r:id="rId10"/>
    <p:sldId id="269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6C3F-9362-4A50-80F7-F4940562ACCA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D703F-05D4-482C-B46D-3523E6E8E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2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6C3F-9362-4A50-80F7-F4940562ACCA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D703F-05D4-482C-B46D-3523E6E8E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57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6C3F-9362-4A50-80F7-F4940562ACCA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D703F-05D4-482C-B46D-3523E6E8E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19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6C3F-9362-4A50-80F7-F4940562ACCA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D703F-05D4-482C-B46D-3523E6E8E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6C3F-9362-4A50-80F7-F4940562ACCA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D703F-05D4-482C-B46D-3523E6E8E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24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6C3F-9362-4A50-80F7-F4940562ACCA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D703F-05D4-482C-B46D-3523E6E8E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77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6C3F-9362-4A50-80F7-F4940562ACCA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D703F-05D4-482C-B46D-3523E6E8E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49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6C3F-9362-4A50-80F7-F4940562ACCA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D703F-05D4-482C-B46D-3523E6E8E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4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6C3F-9362-4A50-80F7-F4940562ACCA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D703F-05D4-482C-B46D-3523E6E8E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42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6C3F-9362-4A50-80F7-F4940562ACCA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D703F-05D4-482C-B46D-3523E6E8E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392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6C3F-9362-4A50-80F7-F4940562ACCA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D703F-05D4-482C-B46D-3523E6E8E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081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D6C3F-9362-4A50-80F7-F4940562ACCA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D703F-05D4-482C-B46D-3523E6E8E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497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Soil and Climate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11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0" lvl="1" indent="-514350" algn="ctr"/>
            <a:r>
              <a:rPr lang="en-US" sz="3200" dirty="0" smtClean="0"/>
              <a:t>Appraise the Importance of Organic Substances to Soil 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Importance of Organic Substances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hange </a:t>
            </a:r>
            <a:r>
              <a:rPr lang="en-US" dirty="0"/>
              <a:t>the amount of nitrogen that is available to </a:t>
            </a:r>
            <a:r>
              <a:rPr lang="en-US" dirty="0" smtClean="0"/>
              <a:t>plants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hange </a:t>
            </a:r>
            <a:r>
              <a:rPr lang="en-US" dirty="0"/>
              <a:t>the amount of other nutrients </a:t>
            </a:r>
            <a:r>
              <a:rPr lang="en-US" dirty="0" smtClean="0"/>
              <a:t>available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hange </a:t>
            </a:r>
            <a:r>
              <a:rPr lang="en-US" dirty="0"/>
              <a:t>the way the soil sticks </a:t>
            </a:r>
            <a:r>
              <a:rPr lang="en-US" dirty="0" smtClean="0"/>
              <a:t>together</a:t>
            </a:r>
          </a:p>
          <a:p>
            <a:pPr lvl="1"/>
            <a:r>
              <a:rPr lang="en-US" dirty="0" smtClean="0"/>
              <a:t>Change </a:t>
            </a:r>
            <a:r>
              <a:rPr lang="en-US" dirty="0"/>
              <a:t>the number and type of organisms present in the soil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99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0" lvl="1" indent="-514350" algn="ctr"/>
            <a:r>
              <a:rPr lang="en-US" sz="3200" dirty="0" smtClean="0"/>
              <a:t>Identify Factors that Lead to Soil </a:t>
            </a:r>
            <a:r>
              <a:rPr lang="en-US" sz="3200" dirty="0"/>
              <a:t>D</a:t>
            </a:r>
            <a:r>
              <a:rPr lang="en-US" sz="3200" dirty="0" smtClean="0"/>
              <a:t>egradation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Soil Degradation</a:t>
            </a:r>
          </a:p>
          <a:p>
            <a:pPr lvl="1"/>
            <a:r>
              <a:rPr lang="en-US" dirty="0" smtClean="0"/>
              <a:t>A process that leads to decline in the fertility or future productive capacity of soil as a result of human activity</a:t>
            </a:r>
          </a:p>
          <a:p>
            <a:pPr lvl="2"/>
            <a:r>
              <a:rPr lang="en-US" dirty="0" smtClean="0"/>
              <a:t>Erosion</a:t>
            </a:r>
          </a:p>
          <a:p>
            <a:pPr lvl="2"/>
            <a:r>
              <a:rPr lang="en-US" dirty="0" smtClean="0"/>
              <a:t>Soil compaction</a:t>
            </a:r>
          </a:p>
          <a:p>
            <a:pPr lvl="2"/>
            <a:r>
              <a:rPr lang="en-US" dirty="0" smtClean="0"/>
              <a:t>Low organic matter</a:t>
            </a:r>
          </a:p>
          <a:p>
            <a:pPr lvl="2"/>
            <a:r>
              <a:rPr lang="en-US" dirty="0" smtClean="0"/>
              <a:t>Loss of soil structure</a:t>
            </a:r>
          </a:p>
          <a:p>
            <a:pPr lvl="2"/>
            <a:r>
              <a:rPr lang="en-US" dirty="0" smtClean="0"/>
              <a:t>Poor internal drainage</a:t>
            </a:r>
          </a:p>
          <a:p>
            <a:pPr lvl="2"/>
            <a:r>
              <a:rPr lang="en-US" dirty="0" smtClean="0"/>
              <a:t>Salinization</a:t>
            </a:r>
          </a:p>
          <a:p>
            <a:pPr lvl="2"/>
            <a:r>
              <a:rPr lang="en-US" dirty="0" smtClean="0"/>
              <a:t>Soil acidity problems</a:t>
            </a:r>
          </a:p>
        </p:txBody>
      </p:sp>
    </p:spTree>
    <p:extLst>
      <p:ext uri="{BB962C8B-B14F-4D97-AF65-F5344CB8AC3E}">
        <p14:creationId xmlns:p14="http://schemas.microsoft.com/office/powerpoint/2010/main" val="80252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0" lvl="1" indent="-514350" algn="ctr"/>
            <a:r>
              <a:rPr lang="en-US" sz="3200" dirty="0" smtClean="0"/>
              <a:t>Identify Factors that Lead to Soil </a:t>
            </a:r>
            <a:r>
              <a:rPr lang="en-US" sz="3200" dirty="0"/>
              <a:t>D</a:t>
            </a:r>
            <a:r>
              <a:rPr lang="en-US" sz="3200" dirty="0" smtClean="0"/>
              <a:t>egradation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Causes of Soil Degradation</a:t>
            </a:r>
          </a:p>
          <a:p>
            <a:pPr lvl="1"/>
            <a:r>
              <a:rPr lang="en-US" sz="2600" dirty="0" smtClean="0"/>
              <a:t>Land clearance</a:t>
            </a:r>
          </a:p>
          <a:p>
            <a:pPr lvl="2"/>
            <a:r>
              <a:rPr lang="en-US" sz="2600" dirty="0" smtClean="0"/>
              <a:t>Clearcutting and deforestation</a:t>
            </a:r>
          </a:p>
          <a:p>
            <a:pPr lvl="1"/>
            <a:r>
              <a:rPr lang="en-US" sz="2600" dirty="0" smtClean="0"/>
              <a:t>Agricultural depletion of soil nutrients through poor farming practices</a:t>
            </a:r>
          </a:p>
          <a:p>
            <a:pPr lvl="1"/>
            <a:r>
              <a:rPr lang="en-US" sz="2600" dirty="0" smtClean="0"/>
              <a:t>Livestock</a:t>
            </a:r>
          </a:p>
          <a:p>
            <a:pPr lvl="2"/>
            <a:r>
              <a:rPr lang="en-US" sz="2600" dirty="0" smtClean="0"/>
              <a:t>Overgrazing and </a:t>
            </a:r>
            <a:r>
              <a:rPr lang="en-US" sz="2600" dirty="0" smtClean="0"/>
              <a:t>over drafting</a:t>
            </a:r>
            <a:endParaRPr lang="en-US" sz="2600" dirty="0" smtClean="0"/>
          </a:p>
          <a:p>
            <a:pPr lvl="1"/>
            <a:r>
              <a:rPr lang="en-US" sz="2600" dirty="0" smtClean="0"/>
              <a:t>Inappropriate irrigation and </a:t>
            </a:r>
            <a:r>
              <a:rPr lang="en-US" sz="2600" dirty="0" smtClean="0"/>
              <a:t>over drafting</a:t>
            </a:r>
            <a:endParaRPr lang="en-US" sz="2600" dirty="0" smtClean="0"/>
          </a:p>
          <a:p>
            <a:pPr lvl="1"/>
            <a:r>
              <a:rPr lang="en-US" sz="2600" dirty="0" smtClean="0"/>
              <a:t>Soil contamination</a:t>
            </a:r>
          </a:p>
          <a:p>
            <a:pPr lvl="1"/>
            <a:r>
              <a:rPr lang="en-US" sz="2600" dirty="0" smtClean="0"/>
              <a:t>Vehicle off-roading</a:t>
            </a:r>
          </a:p>
          <a:p>
            <a:pPr lvl="1"/>
            <a:r>
              <a:rPr lang="en-US" sz="2600" dirty="0" smtClean="0"/>
              <a:t>Urban sprawl</a:t>
            </a:r>
          </a:p>
          <a:p>
            <a:pPr lvl="1"/>
            <a:r>
              <a:rPr lang="en-US" sz="2600" dirty="0" smtClean="0"/>
              <a:t>Quarrying</a:t>
            </a:r>
          </a:p>
          <a:p>
            <a:pPr lvl="1"/>
            <a:r>
              <a:rPr lang="en-US" sz="2600" dirty="0" smtClean="0"/>
              <a:t>Monoculture</a:t>
            </a:r>
          </a:p>
        </p:txBody>
      </p:sp>
    </p:spTree>
    <p:extLst>
      <p:ext uri="{BB962C8B-B14F-4D97-AF65-F5344CB8AC3E}">
        <p14:creationId xmlns:p14="http://schemas.microsoft.com/office/powerpoint/2010/main" val="331317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arenR" startAt="2"/>
            </a:pPr>
            <a:r>
              <a:rPr lang="en-US" dirty="0" smtClean="0"/>
              <a:t>Soil and Climate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Assess </a:t>
            </a:r>
            <a:r>
              <a:rPr lang="en-US" dirty="0"/>
              <a:t>the significance of Solar Radiation to plant </a:t>
            </a:r>
            <a:r>
              <a:rPr lang="en-US" dirty="0" smtClean="0"/>
              <a:t>growth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Illustrate </a:t>
            </a:r>
            <a:r>
              <a:rPr lang="en-US" dirty="0"/>
              <a:t>the hydrological cycle and discuss its significance to plant growth and </a:t>
            </a:r>
            <a:r>
              <a:rPr lang="en-US" dirty="0" smtClean="0"/>
              <a:t>development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Analyze </a:t>
            </a:r>
            <a:r>
              <a:rPr lang="en-US" dirty="0"/>
              <a:t>the contributions of temperature and air movement to the total atmospheric </a:t>
            </a:r>
            <a:r>
              <a:rPr lang="en-US" dirty="0" smtClean="0"/>
              <a:t>composition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Discuss </a:t>
            </a:r>
            <a:r>
              <a:rPr lang="en-US" dirty="0"/>
              <a:t>the factors involved in soil </a:t>
            </a:r>
            <a:r>
              <a:rPr lang="en-US" dirty="0" smtClean="0"/>
              <a:t>formation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Examine </a:t>
            </a:r>
            <a:r>
              <a:rPr lang="en-US" dirty="0"/>
              <a:t>the physical and chemical properties of the </a:t>
            </a:r>
            <a:r>
              <a:rPr lang="en-US" dirty="0" smtClean="0"/>
              <a:t>soil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Appraise </a:t>
            </a:r>
            <a:r>
              <a:rPr lang="en-US" dirty="0"/>
              <a:t>the importance of organic substances to soil </a:t>
            </a:r>
            <a:r>
              <a:rPr lang="en-US" dirty="0" smtClean="0"/>
              <a:t>health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Identify </a:t>
            </a:r>
            <a:r>
              <a:rPr lang="en-US" dirty="0"/>
              <a:t>factors that lead to soil degradation</a:t>
            </a:r>
          </a:p>
        </p:txBody>
      </p:sp>
    </p:spTree>
    <p:extLst>
      <p:ext uri="{BB962C8B-B14F-4D97-AF65-F5344CB8AC3E}">
        <p14:creationId xmlns:p14="http://schemas.microsoft.com/office/powerpoint/2010/main" val="3491167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0" lvl="1" indent="-514350" algn="ctr"/>
            <a:r>
              <a:rPr lang="en-US" sz="3200" dirty="0" smtClean="0"/>
              <a:t>Assess the Significance of Solar Radiation to Plant </a:t>
            </a:r>
            <a:r>
              <a:rPr lang="en-US" sz="3200" dirty="0"/>
              <a:t>G</a:t>
            </a:r>
            <a:r>
              <a:rPr lang="en-US" sz="3200" dirty="0" smtClean="0"/>
              <a:t>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Solar Radiation</a:t>
            </a:r>
          </a:p>
          <a:p>
            <a:pPr lvl="1"/>
            <a:r>
              <a:rPr lang="en-US" dirty="0" smtClean="0"/>
              <a:t>Sunlight</a:t>
            </a:r>
          </a:p>
          <a:p>
            <a:pPr lvl="2"/>
            <a:r>
              <a:rPr lang="en-US" dirty="0" smtClean="0"/>
              <a:t>Essential for plant growth</a:t>
            </a:r>
          </a:p>
          <a:p>
            <a:pPr lvl="3"/>
            <a:r>
              <a:rPr lang="en-US" dirty="0" smtClean="0"/>
              <a:t>Plants absorb sunlight and use it as an energy source for photosynthesis</a:t>
            </a:r>
          </a:p>
          <a:p>
            <a:pPr lvl="3"/>
            <a:r>
              <a:rPr lang="en-US" dirty="0" smtClean="0"/>
              <a:t>Photoperiodism</a:t>
            </a:r>
          </a:p>
          <a:p>
            <a:pPr lvl="4"/>
            <a:r>
              <a:rPr lang="en-US" dirty="0" smtClean="0"/>
              <a:t>The response of plants to changes in the relative length of day and night in the course of a year</a:t>
            </a:r>
          </a:p>
          <a:p>
            <a:pPr lvl="5"/>
            <a:r>
              <a:rPr lang="en-US" dirty="0" smtClean="0"/>
              <a:t>Flowering</a:t>
            </a:r>
          </a:p>
          <a:p>
            <a:pPr lvl="6"/>
            <a:r>
              <a:rPr lang="en-US" dirty="0" smtClean="0"/>
              <a:t>Short day vs. Long day</a:t>
            </a:r>
          </a:p>
          <a:p>
            <a:pPr lvl="5"/>
            <a:r>
              <a:rPr lang="en-US" dirty="0" smtClean="0"/>
              <a:t>Growth cessation and onset of dormancy</a:t>
            </a:r>
          </a:p>
          <a:p>
            <a:pPr lvl="5"/>
            <a:r>
              <a:rPr lang="en-US" dirty="0" smtClean="0"/>
              <a:t>Breaking of dormancy and growth initiation </a:t>
            </a:r>
          </a:p>
        </p:txBody>
      </p:sp>
    </p:spTree>
    <p:extLst>
      <p:ext uri="{BB962C8B-B14F-4D97-AF65-F5344CB8AC3E}">
        <p14:creationId xmlns:p14="http://schemas.microsoft.com/office/powerpoint/2010/main" val="80252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914400" lvl="1" indent="-514350" algn="ctr"/>
            <a:r>
              <a:rPr lang="en-US" sz="2400" dirty="0" smtClean="0"/>
              <a:t>Illustrate the Hydrological </a:t>
            </a:r>
            <a:r>
              <a:rPr lang="en-US" sz="2400" dirty="0"/>
              <a:t>C</a:t>
            </a:r>
            <a:r>
              <a:rPr lang="en-US" sz="2400" dirty="0" smtClean="0"/>
              <a:t>ycle and Discuss its Significance to Plant Growth and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1028" name="Picture 4" descr="http://www.iweathernet.com/wxnetcms/wp-content/uploads/2015/06/water-cyc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49680"/>
            <a:ext cx="8396748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52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914400" lvl="1" indent="-514350" algn="ctr"/>
            <a:r>
              <a:rPr lang="en-US" sz="2400" dirty="0" smtClean="0"/>
              <a:t>Illustrate the Hydrological </a:t>
            </a:r>
            <a:r>
              <a:rPr lang="en-US" sz="2400" dirty="0"/>
              <a:t>C</a:t>
            </a:r>
            <a:r>
              <a:rPr lang="en-US" sz="2400" dirty="0" smtClean="0"/>
              <a:t>ycle and Discuss its Significance to Plant Growth and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Plant can be 90% water</a:t>
            </a:r>
          </a:p>
          <a:p>
            <a:pPr lvl="1"/>
            <a:r>
              <a:rPr lang="en-US" dirty="0" smtClean="0"/>
              <a:t>All biochemical reactions in plants require water</a:t>
            </a:r>
          </a:p>
          <a:p>
            <a:pPr lvl="1"/>
            <a:r>
              <a:rPr lang="en-US" dirty="0" smtClean="0"/>
              <a:t>A part of respiration and transpiration</a:t>
            </a:r>
          </a:p>
          <a:p>
            <a:pPr lvl="1"/>
            <a:r>
              <a:rPr lang="en-US" dirty="0" smtClean="0"/>
              <a:t>Is one of the reactants for photosynthesis</a:t>
            </a:r>
          </a:p>
          <a:p>
            <a:pPr lvl="1"/>
            <a:r>
              <a:rPr lang="en-US" dirty="0" smtClean="0"/>
              <a:t>Activates germination</a:t>
            </a:r>
          </a:p>
          <a:p>
            <a:pPr lvl="1"/>
            <a:r>
              <a:rPr lang="en-US" dirty="0" smtClean="0"/>
              <a:t>Solvent for plant nutrients in soil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19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914400" lvl="1" indent="-514350" algn="ctr"/>
            <a:r>
              <a:rPr lang="en-US" sz="2400" dirty="0" smtClean="0"/>
              <a:t>Illustrate the Hydrological </a:t>
            </a:r>
            <a:r>
              <a:rPr lang="en-US" sz="2400" dirty="0"/>
              <a:t>C</a:t>
            </a:r>
            <a:r>
              <a:rPr lang="en-US" sz="2400" dirty="0" smtClean="0"/>
              <a:t>ycle and Discuss its Significance to Plant Growth and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Plant can be 90% water</a:t>
            </a:r>
          </a:p>
          <a:p>
            <a:pPr lvl="1"/>
            <a:r>
              <a:rPr lang="en-US" dirty="0" smtClean="0"/>
              <a:t>All biochemical reactions in plants require water</a:t>
            </a:r>
          </a:p>
          <a:p>
            <a:pPr lvl="1"/>
            <a:r>
              <a:rPr lang="en-US" dirty="0" smtClean="0"/>
              <a:t>A part of respiration and transpiration</a:t>
            </a:r>
          </a:p>
          <a:p>
            <a:pPr lvl="1"/>
            <a:r>
              <a:rPr lang="en-US" dirty="0" smtClean="0"/>
              <a:t>Is one of the reactants for photosynthesis</a:t>
            </a:r>
          </a:p>
          <a:p>
            <a:pPr lvl="1"/>
            <a:r>
              <a:rPr lang="en-US" dirty="0" smtClean="0"/>
              <a:t>Activates germination</a:t>
            </a:r>
          </a:p>
          <a:p>
            <a:pPr lvl="1"/>
            <a:r>
              <a:rPr lang="en-US" dirty="0" smtClean="0"/>
              <a:t>Solvent for plant nutrients in soil</a:t>
            </a:r>
          </a:p>
          <a:p>
            <a:pPr lvl="1"/>
            <a:r>
              <a:rPr lang="en-US" dirty="0" smtClean="0"/>
              <a:t>Turgor pressure</a:t>
            </a:r>
          </a:p>
          <a:p>
            <a:pPr lvl="2"/>
            <a:r>
              <a:rPr lang="en-US" dirty="0" smtClean="0"/>
              <a:t>Pressure to inflate cells and hold plant erect</a:t>
            </a:r>
          </a:p>
          <a:p>
            <a:pPr lvl="1"/>
            <a:r>
              <a:rPr lang="en-US" dirty="0" smtClean="0"/>
              <a:t>Regulates opening and closing of stomata</a:t>
            </a:r>
          </a:p>
          <a:p>
            <a:pPr lvl="2"/>
            <a:r>
              <a:rPr lang="en-US" dirty="0" smtClean="0"/>
              <a:t>Water leaves plant through stomata</a:t>
            </a:r>
          </a:p>
          <a:p>
            <a:pPr lvl="3"/>
            <a:r>
              <a:rPr lang="en-US" dirty="0" smtClean="0"/>
              <a:t>Transpiration</a:t>
            </a:r>
          </a:p>
          <a:p>
            <a:pPr lvl="4"/>
            <a:r>
              <a:rPr lang="en-US" dirty="0" smtClean="0"/>
              <a:t>Regulation of plant temperature</a:t>
            </a:r>
          </a:p>
          <a:p>
            <a:pPr lvl="4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33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0" lvl="1" indent="-514350" algn="ctr"/>
            <a:r>
              <a:rPr lang="en-US" sz="3200" dirty="0" smtClean="0"/>
              <a:t>Discuss the Factors </a:t>
            </a:r>
            <a:r>
              <a:rPr lang="en-US" sz="3200" dirty="0"/>
              <a:t>I</a:t>
            </a:r>
            <a:r>
              <a:rPr lang="en-US" sz="3200" dirty="0" smtClean="0"/>
              <a:t>nvolved in Soil </a:t>
            </a:r>
            <a:r>
              <a:rPr lang="en-US" sz="3200" dirty="0"/>
              <a:t>F</a:t>
            </a:r>
            <a:r>
              <a:rPr lang="en-US" sz="3200" dirty="0" smtClean="0"/>
              <a:t>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Parent Material</a:t>
            </a:r>
          </a:p>
          <a:p>
            <a:pPr lvl="1"/>
            <a:r>
              <a:rPr lang="en-US" dirty="0" smtClean="0"/>
              <a:t>The material (bedrock) a soil was originally formed from</a:t>
            </a:r>
          </a:p>
          <a:p>
            <a:r>
              <a:rPr lang="en-US" dirty="0" smtClean="0"/>
              <a:t>Climate</a:t>
            </a:r>
          </a:p>
          <a:p>
            <a:pPr lvl="1"/>
            <a:r>
              <a:rPr lang="en-US" dirty="0" smtClean="0"/>
              <a:t>Temperature, wind and humidity can cause different patterns of weathering, erosion and leaching </a:t>
            </a:r>
          </a:p>
          <a:p>
            <a:r>
              <a:rPr lang="en-US" dirty="0" smtClean="0"/>
              <a:t>Topography</a:t>
            </a:r>
          </a:p>
          <a:p>
            <a:pPr lvl="1"/>
            <a:r>
              <a:rPr lang="en-US" dirty="0" smtClean="0"/>
              <a:t>Slope can affect moisture and erosion of soil</a:t>
            </a:r>
          </a:p>
          <a:p>
            <a:r>
              <a:rPr lang="en-US" dirty="0" smtClean="0"/>
              <a:t>Biological Factors</a:t>
            </a:r>
          </a:p>
          <a:p>
            <a:pPr lvl="1"/>
            <a:r>
              <a:rPr lang="en-US" dirty="0" smtClean="0"/>
              <a:t>Plants, animals, microorganisms and humans can affect soil formation</a:t>
            </a:r>
          </a:p>
          <a:p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How long each of the above factors have to interact with the soil is a component in soil formation</a:t>
            </a:r>
          </a:p>
          <a:p>
            <a:pPr lvl="1"/>
            <a:r>
              <a:rPr lang="en-US" dirty="0" smtClean="0"/>
              <a:t>Soil formation is continuous</a:t>
            </a:r>
          </a:p>
        </p:txBody>
      </p:sp>
    </p:spTree>
    <p:extLst>
      <p:ext uri="{BB962C8B-B14F-4D97-AF65-F5344CB8AC3E}">
        <p14:creationId xmlns:p14="http://schemas.microsoft.com/office/powerpoint/2010/main" val="80252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0" lvl="1" indent="-514350" algn="ctr"/>
            <a:r>
              <a:rPr lang="en-US" sz="3200" dirty="0" smtClean="0"/>
              <a:t>Examine the Physical and Chemical </a:t>
            </a:r>
            <a:r>
              <a:rPr lang="en-US" sz="3200" dirty="0"/>
              <a:t>P</a:t>
            </a:r>
            <a:r>
              <a:rPr lang="en-US" sz="3200" dirty="0" smtClean="0"/>
              <a:t>roperties of the Soil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Physical Properties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Horizonation</a:t>
            </a:r>
          </a:p>
          <a:p>
            <a:pPr lvl="1"/>
            <a:r>
              <a:rPr lang="en-US" dirty="0" smtClean="0"/>
              <a:t>The layers that make up a soil profile</a:t>
            </a:r>
          </a:p>
          <a:p>
            <a:pPr lvl="1"/>
            <a:r>
              <a:rPr lang="en-US" dirty="0" smtClean="0"/>
              <a:t>Parallel with ground surface</a:t>
            </a:r>
          </a:p>
          <a:p>
            <a:pPr lvl="1"/>
            <a:r>
              <a:rPr lang="en-US" dirty="0" smtClean="0"/>
              <a:t>Can show soil formation process</a:t>
            </a:r>
          </a:p>
          <a:p>
            <a:r>
              <a:rPr lang="en-US" dirty="0" smtClean="0"/>
              <a:t>Soil color</a:t>
            </a:r>
          </a:p>
          <a:p>
            <a:pPr lvl="1"/>
            <a:r>
              <a:rPr lang="en-US" dirty="0" smtClean="0"/>
              <a:t>Can indicate soil components (ex. minerals, decomposed organic matter)</a:t>
            </a:r>
          </a:p>
          <a:p>
            <a:r>
              <a:rPr lang="en-US" dirty="0" smtClean="0"/>
              <a:t>Soil texture</a:t>
            </a:r>
          </a:p>
          <a:p>
            <a:pPr lvl="1"/>
            <a:r>
              <a:rPr lang="en-US" dirty="0" smtClean="0"/>
              <a:t>The proportion of the soil separates that make up the mineral component of soil</a:t>
            </a:r>
          </a:p>
          <a:p>
            <a:pPr lvl="2"/>
            <a:r>
              <a:rPr lang="en-US" dirty="0" smtClean="0"/>
              <a:t>Sand, silt, clay</a:t>
            </a:r>
          </a:p>
          <a:p>
            <a:r>
              <a:rPr lang="en-US" dirty="0" smtClean="0"/>
              <a:t>Soil structure</a:t>
            </a:r>
          </a:p>
          <a:p>
            <a:pPr lvl="1"/>
            <a:r>
              <a:rPr lang="en-US" dirty="0" smtClean="0"/>
              <a:t>The arrangement of the solid parts of the soil and of the pore  (air) space between them</a:t>
            </a:r>
          </a:p>
          <a:p>
            <a:pPr lvl="1"/>
            <a:r>
              <a:rPr lang="en-US" dirty="0" smtClean="0"/>
              <a:t>How soil clumps or binds together</a:t>
            </a:r>
          </a:p>
          <a:p>
            <a:r>
              <a:rPr lang="en-US" dirty="0" smtClean="0"/>
              <a:t>Soil consistence</a:t>
            </a:r>
          </a:p>
          <a:p>
            <a:pPr lvl="1"/>
            <a:r>
              <a:rPr lang="en-US" dirty="0" smtClean="0"/>
              <a:t>How easily soil clumps can be broken apart</a:t>
            </a:r>
          </a:p>
          <a:p>
            <a:pPr lvl="1"/>
            <a:r>
              <a:rPr lang="en-US" dirty="0" smtClean="0"/>
              <a:t>Depends on moisture content</a:t>
            </a:r>
          </a:p>
          <a:p>
            <a:pPr lvl="2"/>
            <a:r>
              <a:rPr lang="en-US" dirty="0" smtClean="0"/>
              <a:t>Moist, wet, dry</a:t>
            </a:r>
          </a:p>
          <a:p>
            <a:r>
              <a:rPr lang="en-US" dirty="0" smtClean="0"/>
              <a:t>Bulk density</a:t>
            </a:r>
          </a:p>
          <a:p>
            <a:pPr lvl="1"/>
            <a:r>
              <a:rPr lang="en-US" dirty="0" smtClean="0"/>
              <a:t>How heavy soil is in relation to its volume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Chemical Properties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Cation exchange capacity</a:t>
            </a:r>
          </a:p>
          <a:p>
            <a:pPr lvl="1"/>
            <a:r>
              <a:rPr lang="en-US" dirty="0" smtClean="0"/>
              <a:t>How many cations (positively charged ions) a soil can hold</a:t>
            </a:r>
          </a:p>
          <a:p>
            <a:pPr lvl="1"/>
            <a:r>
              <a:rPr lang="en-US" dirty="0" smtClean="0"/>
              <a:t>How negatively charged a soil is</a:t>
            </a:r>
          </a:p>
          <a:p>
            <a:r>
              <a:rPr lang="en-US" dirty="0" smtClean="0"/>
              <a:t>pH</a:t>
            </a:r>
          </a:p>
          <a:p>
            <a:pPr lvl="1"/>
            <a:r>
              <a:rPr lang="en-US" dirty="0" smtClean="0"/>
              <a:t>Indication of the acidity pH below 7.0) or alkalinity (pH above 7.0) of a soil</a:t>
            </a:r>
          </a:p>
        </p:txBody>
      </p:sp>
    </p:spTree>
    <p:extLst>
      <p:ext uri="{BB962C8B-B14F-4D97-AF65-F5344CB8AC3E}">
        <p14:creationId xmlns:p14="http://schemas.microsoft.com/office/powerpoint/2010/main" val="80252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0" lvl="1" indent="-514350" algn="ctr"/>
            <a:r>
              <a:rPr lang="en-US" sz="3200" dirty="0" smtClean="0"/>
              <a:t>Appraise the Importance of Organic Substances to Soil 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Organic Substances</a:t>
            </a:r>
          </a:p>
          <a:p>
            <a:pPr lvl="1"/>
            <a:r>
              <a:rPr lang="en-US" dirty="0" smtClean="0"/>
              <a:t>Anything that contains carbon compounds that were formed by living things</a:t>
            </a:r>
          </a:p>
          <a:p>
            <a:pPr lvl="2"/>
            <a:r>
              <a:rPr lang="en-US" dirty="0" smtClean="0"/>
              <a:t>Lawn clippings, leaves, stems, branches, moss, algae, manure, sewage sludge, sawdust, insects, earthworms, microbes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52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707</Words>
  <Application>Microsoft Office PowerPoint</Application>
  <PresentationFormat>On-screen Show (4:3)</PresentationFormat>
  <Paragraphs>116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Soil and Climate</vt:lpstr>
      <vt:lpstr>Learning Objectives</vt:lpstr>
      <vt:lpstr>Assess the Significance of Solar Radiation to Plant Growth</vt:lpstr>
      <vt:lpstr>Illustrate the Hydrological Cycle and Discuss its Significance to Plant Growth and Development</vt:lpstr>
      <vt:lpstr>Illustrate the Hydrological Cycle and Discuss its Significance to Plant Growth and Development</vt:lpstr>
      <vt:lpstr>Illustrate the Hydrological Cycle and Discuss its Significance to Plant Growth and Development</vt:lpstr>
      <vt:lpstr>Discuss the Factors Involved in Soil Formation</vt:lpstr>
      <vt:lpstr>Examine the Physical and Chemical Properties of the Soil</vt:lpstr>
      <vt:lpstr>Appraise the Importance of Organic Substances to Soil Health</vt:lpstr>
      <vt:lpstr>Appraise the Importance of Organic Substances to Soil Health</vt:lpstr>
      <vt:lpstr>Identify Factors that Lead to Soil Degradation</vt:lpstr>
      <vt:lpstr>Identify Factors that Lead to Soil Degradation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Soil and Climate</dc:title>
  <dc:creator>mepautler</dc:creator>
  <cp:lastModifiedBy>Patrice Watson</cp:lastModifiedBy>
  <cp:revision>14</cp:revision>
  <dcterms:created xsi:type="dcterms:W3CDTF">2015-07-20T17:52:04Z</dcterms:created>
  <dcterms:modified xsi:type="dcterms:W3CDTF">2015-08-03T17:31:44Z</dcterms:modified>
</cp:coreProperties>
</file>